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17"/>
  </p:notesMasterIdLst>
  <p:handoutMasterIdLst>
    <p:handoutMasterId r:id="rId18"/>
  </p:handoutMasterIdLst>
  <p:sldIdLst>
    <p:sldId id="263" r:id="rId2"/>
    <p:sldId id="279" r:id="rId3"/>
    <p:sldId id="288" r:id="rId4"/>
    <p:sldId id="289" r:id="rId5"/>
    <p:sldId id="286" r:id="rId6"/>
    <p:sldId id="285" r:id="rId7"/>
    <p:sldId id="290" r:id="rId8"/>
    <p:sldId id="280" r:id="rId9"/>
    <p:sldId id="287" r:id="rId10"/>
    <p:sldId id="291" r:id="rId11"/>
    <p:sldId id="282" r:id="rId12"/>
    <p:sldId id="278" r:id="rId13"/>
    <p:sldId id="281" r:id="rId14"/>
    <p:sldId id="284" r:id="rId15"/>
    <p:sldId id="283"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92" autoAdjust="0"/>
  </p:normalViewPr>
  <p:slideViewPr>
    <p:cSldViewPr snapToGrid="0" snapToObjects="1">
      <p:cViewPr varScale="1">
        <p:scale>
          <a:sx n="48" d="100"/>
          <a:sy n="48" d="100"/>
        </p:scale>
        <p:origin x="252" y="54"/>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mtClean="0"/>
              <a:t>Whooping Cough Vaccine: For Detainees</a:t>
            </a:r>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484BB0-362C-4D57-AE21-46BA89D4D22D}" type="datetimeFigureOut">
              <a:rPr lang="en-US" smtClean="0"/>
              <a:t>1/16/2017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B086CBC-F478-477F-A58A-A8414981B5AE}" type="slidenum">
              <a:rPr lang="en-US" smtClean="0"/>
              <a:t>‹#›</a:t>
            </a:fld>
            <a:endParaRPr lang="en-US"/>
          </a:p>
        </p:txBody>
      </p:sp>
    </p:spTree>
    <p:extLst>
      <p:ext uri="{BB962C8B-B14F-4D97-AF65-F5344CB8AC3E}">
        <p14:creationId xmlns:p14="http://schemas.microsoft.com/office/powerpoint/2010/main" val="152033570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Whooping Cough Vaccine: For Detainees</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3F77A3-A6F9-4148-82A1-F4F35D1345BC}" type="datetimeFigureOut">
              <a:rPr lang="en-US" smtClean="0"/>
              <a:t>1/16/2017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47FE6D6-F9F4-BB49-8768-5C23995E974D}" type="slidenum">
              <a:rPr lang="en-US" smtClean="0"/>
              <a:t>‹#›</a:t>
            </a:fld>
            <a:endParaRPr lang="en-US"/>
          </a:p>
        </p:txBody>
      </p:sp>
    </p:spTree>
    <p:extLst>
      <p:ext uri="{BB962C8B-B14F-4D97-AF65-F5344CB8AC3E}">
        <p14:creationId xmlns:p14="http://schemas.microsoft.com/office/powerpoint/2010/main" val="928288919"/>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for inmates</a:t>
            </a:r>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1</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1744091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 source</a:t>
            </a:r>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11</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3860669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There are many things that a pregnant woman can do to protect her baby, even before it is born.  One of the most important things you can do is to get the whooping cough vaccine during your third trimester (last three months) of pregnancy.  </a:t>
            </a:r>
          </a:p>
          <a:p>
            <a:endParaRPr lang="en-US" dirty="0" smtClean="0"/>
          </a:p>
          <a:p>
            <a:r>
              <a:rPr lang="en-US" dirty="0" smtClean="0"/>
              <a:t>Picture from: http://</a:t>
            </a:r>
            <a:r>
              <a:rPr lang="en-US" dirty="0" err="1" smtClean="0"/>
              <a:t>www.cdc.gov</a:t>
            </a:r>
            <a:r>
              <a:rPr lang="en-US" dirty="0" smtClean="0"/>
              <a:t>/pertussis/downloads/p-before-after-</a:t>
            </a:r>
            <a:r>
              <a:rPr lang="en-US" dirty="0" err="1" smtClean="0"/>
              <a:t>protect.pdf</a:t>
            </a:r>
            <a:endParaRPr lang="en-US" dirty="0" smtClean="0"/>
          </a:p>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12</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620955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13</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99641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14</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653752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 from: http://</a:t>
            </a:r>
            <a:r>
              <a:rPr lang="en-US" dirty="0" err="1" smtClean="0"/>
              <a:t>www.cdc.gov</a:t>
            </a:r>
            <a:r>
              <a:rPr lang="en-US" dirty="0" smtClean="0"/>
              <a:t>/pertussis/downloads/</a:t>
            </a:r>
            <a:r>
              <a:rPr lang="en-US" dirty="0" err="1" smtClean="0"/>
              <a:t>fs</a:t>
            </a:r>
            <a:r>
              <a:rPr lang="en-US" dirty="0" smtClean="0"/>
              <a:t>-protecting-before-</a:t>
            </a:r>
            <a:r>
              <a:rPr lang="en-US" dirty="0" err="1" smtClean="0"/>
              <a:t>birth.pdf</a:t>
            </a:r>
            <a:endParaRPr lang="en-US" dirty="0" smtClean="0"/>
          </a:p>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15</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12437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http://www.cdc.gov/pertussis/pregnant/hcp/patient-faqs.html</a:t>
            </a:r>
          </a:p>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2</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80291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 source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3</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1228146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of pertussis: (will find)</a:t>
            </a:r>
          </a:p>
        </p:txBody>
      </p:sp>
      <p:sp>
        <p:nvSpPr>
          <p:cNvPr id="4" name="Slide Number Placeholder 3"/>
          <p:cNvSpPr>
            <a:spLocks noGrp="1"/>
          </p:cNvSpPr>
          <p:nvPr>
            <p:ph type="sldNum" sz="quarter" idx="10"/>
          </p:nvPr>
        </p:nvSpPr>
        <p:spPr/>
        <p:txBody>
          <a:bodyPr/>
          <a:lstStyle/>
          <a:p>
            <a:fld id="{247FE6D6-F9F4-BB49-8768-5C23995E974D}" type="slidenum">
              <a:rPr lang="en-US" smtClean="0"/>
              <a:t>4</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402523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a:t>
            </a:r>
            <a:r>
              <a:rPr lang="en-US" dirty="0" err="1" smtClean="0"/>
              <a:t>www.cdc.gov</a:t>
            </a:r>
            <a:r>
              <a:rPr lang="en-US" dirty="0" smtClean="0"/>
              <a:t>/pertussis/pregnant/</a:t>
            </a:r>
            <a:r>
              <a:rPr lang="en-US" dirty="0" err="1" smtClean="0"/>
              <a:t>hcp</a:t>
            </a:r>
            <a:r>
              <a:rPr lang="en-US" dirty="0" smtClean="0"/>
              <a:t>/patient-</a:t>
            </a:r>
            <a:r>
              <a:rPr lang="en-US" dirty="0" err="1" smtClean="0"/>
              <a:t>faqs.html</a:t>
            </a:r>
            <a:endParaRPr lang="en-US" dirty="0" smtClean="0"/>
          </a:p>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5</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802917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a:t>
            </a:r>
            <a:r>
              <a:rPr lang="en-US" dirty="0" err="1" smtClean="0"/>
              <a:t>www.cdc.gov</a:t>
            </a:r>
            <a:r>
              <a:rPr lang="en-US" dirty="0" smtClean="0"/>
              <a:t>/pertussis/pregnant/</a:t>
            </a:r>
            <a:r>
              <a:rPr lang="en-US" dirty="0" err="1" smtClean="0"/>
              <a:t>hcp</a:t>
            </a:r>
            <a:r>
              <a:rPr lang="en-US" dirty="0" smtClean="0"/>
              <a:t>/patient-</a:t>
            </a:r>
            <a:r>
              <a:rPr lang="en-US" dirty="0" err="1" smtClean="0"/>
              <a:t>faqs.html</a:t>
            </a:r>
            <a:endParaRPr lang="en-US" dirty="0" smtClean="0"/>
          </a:p>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6</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802917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http://www.vaccines.gov/basics/prevention/index.html</a:t>
            </a:r>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7</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1825350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Source: http://</a:t>
            </a:r>
            <a:r>
              <a:rPr lang="en-US" dirty="0" err="1" smtClean="0"/>
              <a:t>www.cdc.gov</a:t>
            </a:r>
            <a:r>
              <a:rPr lang="en-US" dirty="0" smtClean="0"/>
              <a:t>/pertussis/pregnant/</a:t>
            </a:r>
            <a:r>
              <a:rPr lang="en-US" dirty="0" err="1" smtClean="0"/>
              <a:t>hcp</a:t>
            </a:r>
            <a:r>
              <a:rPr lang="en-US" dirty="0" smtClean="0"/>
              <a:t>/patient-</a:t>
            </a:r>
            <a:r>
              <a:rPr lang="en-US" dirty="0" err="1" smtClean="0"/>
              <a:t>faqs.html</a:t>
            </a:r>
            <a:endParaRPr lang="en-US" dirty="0" smtClean="0"/>
          </a:p>
          <a:p>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8</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4140271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Source: http://</a:t>
            </a:r>
            <a:r>
              <a:rPr lang="en-US" dirty="0" err="1" smtClean="0"/>
              <a:t>www.cdc.gov</a:t>
            </a:r>
            <a:r>
              <a:rPr lang="en-US" dirty="0" smtClean="0"/>
              <a:t>/pertussis/pregnant/</a:t>
            </a:r>
            <a:r>
              <a:rPr lang="en-US" dirty="0" err="1" smtClean="0"/>
              <a:t>hcp</a:t>
            </a:r>
            <a:r>
              <a:rPr lang="en-US" dirty="0" smtClean="0"/>
              <a:t>/patient-</a:t>
            </a:r>
            <a:r>
              <a:rPr lang="en-US" dirty="0" err="1" smtClean="0"/>
              <a:t>faqs.html</a:t>
            </a:r>
            <a:endParaRPr lang="en-US" dirty="0" smtClean="0"/>
          </a:p>
          <a:p>
            <a:r>
              <a:rPr lang="en-US" dirty="0" smtClean="0"/>
              <a:t>Photo credit: http://abcnews.go.com/topics/lifestyle/health/whooping-cough.htm</a:t>
            </a:r>
            <a:endParaRPr lang="en-US" dirty="0"/>
          </a:p>
        </p:txBody>
      </p:sp>
      <p:sp>
        <p:nvSpPr>
          <p:cNvPr id="4" name="Slide Number Placeholder 3"/>
          <p:cNvSpPr>
            <a:spLocks noGrp="1"/>
          </p:cNvSpPr>
          <p:nvPr>
            <p:ph type="sldNum" sz="quarter" idx="10"/>
          </p:nvPr>
        </p:nvSpPr>
        <p:spPr/>
        <p:txBody>
          <a:bodyPr/>
          <a:lstStyle/>
          <a:p>
            <a:fld id="{247FE6D6-F9F4-BB49-8768-5C23995E974D}" type="slidenum">
              <a:rPr lang="en-US" smtClean="0"/>
              <a:t>9</a:t>
            </a:fld>
            <a:endParaRPr lang="en-US"/>
          </a:p>
        </p:txBody>
      </p:sp>
      <p:sp>
        <p:nvSpPr>
          <p:cNvPr id="5" name="Header Placeholder 4"/>
          <p:cNvSpPr>
            <a:spLocks noGrp="1"/>
          </p:cNvSpPr>
          <p:nvPr>
            <p:ph type="hdr" sz="quarter" idx="11"/>
          </p:nvPr>
        </p:nvSpPr>
        <p:spPr/>
        <p:txBody>
          <a:bodyPr/>
          <a:lstStyle/>
          <a:p>
            <a:r>
              <a:rPr lang="en-US" smtClean="0"/>
              <a:t>Whooping Cough Vaccine: For Detainees</a:t>
            </a:r>
            <a:endParaRPr lang="en-US"/>
          </a:p>
        </p:txBody>
      </p:sp>
    </p:spTree>
    <p:extLst>
      <p:ext uri="{BB962C8B-B14F-4D97-AF65-F5344CB8AC3E}">
        <p14:creationId xmlns:p14="http://schemas.microsoft.com/office/powerpoint/2010/main" val="414027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C36C2CC-1920-1940-92CB-3D20DA076282}"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6C2CC-1920-1940-92CB-3D20DA076282}"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217F6-CE04-1C4C-9852-621069EC0505}"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C36C2CC-1920-1940-92CB-3D20DA076282}"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C36C2CC-1920-1940-92CB-3D20DA076282}"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C36C2CC-1920-1940-92CB-3D20DA076282}"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C36C2CC-1920-1940-92CB-3D20DA076282}"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6C2CC-1920-1940-92CB-3D20DA076282}"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C36C2CC-1920-1940-92CB-3D20DA076282}"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C36C2CC-1920-1940-92CB-3D20DA076282}"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C36C2CC-1920-1940-92CB-3D20DA076282}"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6C2CC-1920-1940-92CB-3D20DA076282}"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6C2CC-1920-1940-92CB-3D20DA076282}"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217F6-CE04-1C4C-9852-621069EC05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C36C2CC-1920-1940-92CB-3D20DA076282}" type="datetimeFigureOut">
              <a:rPr lang="en-US" smtClean="0"/>
              <a:t>1/16/2017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85217F6-CE04-1C4C-9852-621069EC05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Tdap</a:t>
            </a:r>
            <a:r>
              <a:rPr lang="en-US" dirty="0" smtClean="0"/>
              <a:t>: The Whooping Cough Vaccine</a:t>
            </a:r>
            <a:endParaRPr lang="en-US" dirty="0"/>
          </a:p>
        </p:txBody>
      </p:sp>
      <p:sp>
        <p:nvSpPr>
          <p:cNvPr id="3" name="Subtitle 2"/>
          <p:cNvSpPr>
            <a:spLocks noGrp="1"/>
          </p:cNvSpPr>
          <p:nvPr>
            <p:ph type="subTitle" idx="1"/>
          </p:nvPr>
        </p:nvSpPr>
        <p:spPr/>
        <p:txBody>
          <a:bodyPr/>
          <a:lstStyle/>
          <a:p>
            <a:endParaRPr lang="en-US" dirty="0" smtClean="0"/>
          </a:p>
          <a:p>
            <a:r>
              <a:rPr lang="en-US" dirty="0" smtClean="0"/>
              <a:t>What Every Mother-to-be Needs to Know</a:t>
            </a:r>
            <a:endParaRPr lang="en-US" dirty="0"/>
          </a:p>
        </p:txBody>
      </p:sp>
    </p:spTree>
    <p:extLst>
      <p:ext uri="{BB962C8B-B14F-4D97-AF65-F5344CB8AC3E}">
        <p14:creationId xmlns:p14="http://schemas.microsoft.com/office/powerpoint/2010/main" val="4240051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vaccines during pregnancy work</a:t>
            </a:r>
            <a:endParaRPr lang="en-US" dirty="0"/>
          </a:p>
        </p:txBody>
      </p:sp>
      <p:sp>
        <p:nvSpPr>
          <p:cNvPr id="3" name="Content Placeholder 2"/>
          <p:cNvSpPr>
            <a:spLocks noGrp="1"/>
          </p:cNvSpPr>
          <p:nvPr>
            <p:ph idx="1"/>
          </p:nvPr>
        </p:nvSpPr>
        <p:spPr>
          <a:xfrm>
            <a:off x="549275" y="2052687"/>
            <a:ext cx="8042276" cy="4343400"/>
          </a:xfrm>
        </p:spPr>
        <p:txBody>
          <a:bodyPr/>
          <a:lstStyle/>
          <a:p>
            <a:r>
              <a:rPr lang="en-US" dirty="0"/>
              <a:t>When you get </a:t>
            </a:r>
            <a:r>
              <a:rPr lang="en-US" dirty="0" smtClean="0"/>
              <a:t>a shot during pregnancy, </a:t>
            </a:r>
            <a:r>
              <a:rPr lang="en-US" dirty="0"/>
              <a:t>your </a:t>
            </a:r>
            <a:r>
              <a:rPr lang="en-US" dirty="0" smtClean="0"/>
              <a:t>body makes antibodies to protect you from getting the actual disease</a:t>
            </a:r>
          </a:p>
          <a:p>
            <a:r>
              <a:rPr lang="en-US" dirty="0" smtClean="0"/>
              <a:t>These antibodies pass to your baby in your belly and they last long enough to protect your baby until he or she can get a shot</a:t>
            </a:r>
            <a:endParaRPr lang="en-US" dirty="0"/>
          </a:p>
        </p:txBody>
      </p:sp>
    </p:spTree>
    <p:extLst>
      <p:ext uri="{BB962C8B-B14F-4D97-AF65-F5344CB8AC3E}">
        <p14:creationId xmlns:p14="http://schemas.microsoft.com/office/powerpoint/2010/main" val="2190240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t>
            </a:r>
            <a:r>
              <a:rPr lang="en-US" dirty="0" err="1" smtClean="0"/>
              <a:t>Tdap</a:t>
            </a:r>
            <a:r>
              <a:rPr lang="en-US" dirty="0" smtClean="0"/>
              <a:t> Vaccine</a:t>
            </a:r>
            <a:endParaRPr lang="en-US" dirty="0"/>
          </a:p>
        </p:txBody>
      </p:sp>
      <p:sp>
        <p:nvSpPr>
          <p:cNvPr id="3" name="Content Placeholder 2"/>
          <p:cNvSpPr>
            <a:spLocks noGrp="1"/>
          </p:cNvSpPr>
          <p:nvPr>
            <p:ph idx="1"/>
          </p:nvPr>
        </p:nvSpPr>
        <p:spPr/>
        <p:txBody>
          <a:bodyPr>
            <a:normAutofit/>
          </a:bodyPr>
          <a:lstStyle/>
          <a:p>
            <a:r>
              <a:rPr lang="en-US" dirty="0" smtClean="0"/>
              <a:t>The shot that prevents whooping cough in adults is called </a:t>
            </a:r>
            <a:r>
              <a:rPr lang="en-US" dirty="0" err="1" smtClean="0"/>
              <a:t>Tdap</a:t>
            </a:r>
            <a:r>
              <a:rPr lang="en-US" dirty="0" smtClean="0"/>
              <a:t>.  </a:t>
            </a:r>
            <a:r>
              <a:rPr lang="en-US" dirty="0" err="1" smtClean="0"/>
              <a:t>Tdap</a:t>
            </a:r>
            <a:r>
              <a:rPr lang="en-US" dirty="0" smtClean="0"/>
              <a:t> stands for Tetanus, Diphtheria, and Pertussis, which are the three diseases that the shot protects against. </a:t>
            </a:r>
          </a:p>
          <a:p>
            <a:r>
              <a:rPr lang="en-US" dirty="0" smtClean="0"/>
              <a:t>It is important to get the </a:t>
            </a:r>
            <a:r>
              <a:rPr lang="en-US" dirty="0" err="1" smtClean="0"/>
              <a:t>Tdap</a:t>
            </a:r>
            <a:r>
              <a:rPr lang="en-US" dirty="0" smtClean="0"/>
              <a:t> shot </a:t>
            </a:r>
            <a:r>
              <a:rPr lang="en-US" u="sng" dirty="0" smtClean="0"/>
              <a:t>during your last three months of pregnancy</a:t>
            </a:r>
            <a:r>
              <a:rPr lang="en-US" dirty="0" smtClean="0"/>
              <a:t>: this will make sure that your baby gets the most benefit from it.     </a:t>
            </a:r>
          </a:p>
          <a:p>
            <a:r>
              <a:rPr lang="en-US" dirty="0" smtClean="0"/>
              <a:t>The vaccine doesn’t protect you for that long, so you should get one during every pregnancy even if you’ve had it before.  </a:t>
            </a:r>
          </a:p>
          <a:p>
            <a:endParaRPr lang="en-US" dirty="0" smtClean="0"/>
          </a:p>
        </p:txBody>
      </p:sp>
    </p:spTree>
    <p:extLst>
      <p:ext uri="{BB962C8B-B14F-4D97-AF65-F5344CB8AC3E}">
        <p14:creationId xmlns:p14="http://schemas.microsoft.com/office/powerpoint/2010/main" val="52551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05-01 at 3.24.3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938" y="0"/>
            <a:ext cx="8654143" cy="6858000"/>
          </a:xfrm>
          <a:prstGeom prst="rect">
            <a:avLst/>
          </a:prstGeom>
        </p:spPr>
      </p:pic>
    </p:spTree>
    <p:extLst>
      <p:ext uri="{BB962C8B-B14F-4D97-AF65-F5344CB8AC3E}">
        <p14:creationId xmlns:p14="http://schemas.microsoft.com/office/powerpoint/2010/main" val="1726521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Questions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How do I take the vaccine?</a:t>
            </a:r>
          </a:p>
          <a:p>
            <a:pPr lvl="1"/>
            <a:r>
              <a:rPr lang="en-US" dirty="0" smtClean="0"/>
              <a:t>The shot is given as a single shot, usually into your upper arm muscle.  </a:t>
            </a:r>
          </a:p>
          <a:p>
            <a:pPr marL="349250" lvl="1" indent="0">
              <a:buNone/>
            </a:pPr>
            <a:endParaRPr lang="en-US" dirty="0" smtClean="0"/>
          </a:p>
          <a:p>
            <a:r>
              <a:rPr lang="en-US" dirty="0" smtClean="0"/>
              <a:t>Is the shot safe?</a:t>
            </a:r>
          </a:p>
          <a:p>
            <a:pPr lvl="1"/>
            <a:r>
              <a:rPr lang="en-US" dirty="0" smtClean="0"/>
              <a:t>Yes!  This shot has a great safety history. It has not been shown to cause any major problems for mothers or their babies.  Some people may have a little redness or swelling after the injection, which will go away on its own. </a:t>
            </a:r>
            <a:r>
              <a:rPr lang="en-US" dirty="0"/>
              <a:t> </a:t>
            </a:r>
            <a:endParaRPr lang="en-US"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43100" cy="1943100"/>
          </a:xfrm>
          <a:prstGeom prst="rect">
            <a:avLst/>
          </a:prstGeom>
        </p:spPr>
      </p:pic>
    </p:spTree>
    <p:extLst>
      <p:ext uri="{BB962C8B-B14F-4D97-AF65-F5344CB8AC3E}">
        <p14:creationId xmlns:p14="http://schemas.microsoft.com/office/powerpoint/2010/main" val="3304881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Questions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Is it ok to breastfeed after getting the shot?</a:t>
            </a:r>
          </a:p>
          <a:p>
            <a:pPr lvl="1"/>
            <a:r>
              <a:rPr lang="en-US" dirty="0" smtClean="0"/>
              <a:t>Yes!  Breastfeeding after the shot is completely safe, and can help protect your baby even more.  </a:t>
            </a:r>
          </a:p>
          <a:p>
            <a:pPr lvl="2"/>
            <a:r>
              <a:rPr lang="en-US" dirty="0" smtClean="0"/>
              <a:t>Antibodies can pass through breast milk too!</a:t>
            </a:r>
          </a:p>
          <a:p>
            <a:pPr lvl="1"/>
            <a:endParaRPr lang="en-US" dirty="0" smtClean="0"/>
          </a:p>
          <a:p>
            <a:r>
              <a:rPr lang="en-US" dirty="0" smtClean="0"/>
              <a:t>Can I wait until after giving birth to get the shot?</a:t>
            </a:r>
          </a:p>
          <a:p>
            <a:pPr lvl="1"/>
            <a:r>
              <a:rPr lang="en-US" dirty="0" smtClean="0"/>
              <a:t>It’s important to get the shot while you’re still pregnant.  If you wait until after your baby is born to get it, the shot will protect you from whooping cough but it will not protect your baby.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43100" cy="1943100"/>
          </a:xfrm>
          <a:prstGeom prst="rect">
            <a:avLst/>
          </a:prstGeom>
        </p:spPr>
      </p:pic>
    </p:spTree>
    <p:extLst>
      <p:ext uri="{BB962C8B-B14F-4D97-AF65-F5344CB8AC3E}">
        <p14:creationId xmlns:p14="http://schemas.microsoft.com/office/powerpoint/2010/main" val="968774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More Questions?</a:t>
            </a:r>
            <a:endParaRPr lang="en-US" dirty="0"/>
          </a:p>
        </p:txBody>
      </p:sp>
      <p:sp>
        <p:nvSpPr>
          <p:cNvPr id="3" name="Content Placeholder 2"/>
          <p:cNvSpPr>
            <a:spLocks noGrp="1"/>
          </p:cNvSpPr>
          <p:nvPr>
            <p:ph idx="1"/>
          </p:nvPr>
        </p:nvSpPr>
        <p:spPr>
          <a:xfrm>
            <a:off x="4051299" y="1600201"/>
            <a:ext cx="4540251" cy="4343400"/>
          </a:xfrm>
        </p:spPr>
        <p:txBody>
          <a:bodyPr>
            <a:normAutofit/>
          </a:bodyPr>
          <a:lstStyle/>
          <a:p>
            <a:pPr marL="0" indent="0">
              <a:buNone/>
            </a:pPr>
            <a:endParaRPr lang="en-US" dirty="0" smtClean="0"/>
          </a:p>
          <a:p>
            <a:pPr marL="0" indent="0" algn="ctr">
              <a:buNone/>
            </a:pPr>
            <a:endParaRPr lang="en-US" dirty="0" smtClean="0"/>
          </a:p>
          <a:p>
            <a:pPr marL="0" indent="0" algn="ctr">
              <a:buNone/>
            </a:pPr>
            <a:r>
              <a:rPr lang="en-US" dirty="0" smtClean="0"/>
              <a:t>Ask your doctor if you have other questions or concerns!  They can help you make the best decision for you and your baby.  </a:t>
            </a:r>
          </a:p>
          <a:p>
            <a:pPr marL="0" indent="0">
              <a:buNone/>
            </a:pPr>
            <a:endParaRPr lang="en-US" dirty="0" smtClean="0"/>
          </a:p>
          <a:p>
            <a:endParaRPr lang="en-US" dirty="0" smtClean="0"/>
          </a:p>
        </p:txBody>
      </p:sp>
      <p:pic>
        <p:nvPicPr>
          <p:cNvPr id="5" name="Picture 4"/>
          <p:cNvPicPr>
            <a:picLocks noChangeAspect="1"/>
          </p:cNvPicPr>
          <p:nvPr/>
        </p:nvPicPr>
        <p:blipFill>
          <a:blip r:embed="rId3"/>
          <a:stretch>
            <a:fillRect/>
          </a:stretch>
        </p:blipFill>
        <p:spPr>
          <a:xfrm>
            <a:off x="0" y="317500"/>
            <a:ext cx="4051300" cy="6540500"/>
          </a:xfrm>
          <a:prstGeom prst="rect">
            <a:avLst/>
          </a:prstGeom>
        </p:spPr>
      </p:pic>
    </p:spTree>
    <p:extLst>
      <p:ext uri="{BB962C8B-B14F-4D97-AF65-F5344CB8AC3E}">
        <p14:creationId xmlns:p14="http://schemas.microsoft.com/office/powerpoint/2010/main" val="807226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Whooping Cough?</a:t>
            </a:r>
            <a:endParaRPr lang="en-US" dirty="0"/>
          </a:p>
        </p:txBody>
      </p:sp>
      <p:sp>
        <p:nvSpPr>
          <p:cNvPr id="3" name="Content Placeholder 2"/>
          <p:cNvSpPr>
            <a:spLocks noGrp="1"/>
          </p:cNvSpPr>
          <p:nvPr>
            <p:ph idx="1"/>
          </p:nvPr>
        </p:nvSpPr>
        <p:spPr/>
        <p:txBody>
          <a:bodyPr>
            <a:normAutofit/>
          </a:bodyPr>
          <a:lstStyle/>
          <a:p>
            <a:r>
              <a:rPr lang="en-US" dirty="0" smtClean="0"/>
              <a:t>Whooping cough, also called pertussis, is an illness that can cause your child to have a terrible cough.  </a:t>
            </a:r>
          </a:p>
          <a:p>
            <a:r>
              <a:rPr lang="en-US" dirty="0" smtClean="0"/>
              <a:t>In some cases, it can even cause babies to stop breathing.  </a:t>
            </a:r>
          </a:p>
          <a:p>
            <a:endParaRPr lang="en-US" dirty="0" smtClean="0"/>
          </a:p>
        </p:txBody>
      </p:sp>
      <p:sp>
        <p:nvSpPr>
          <p:cNvPr id="4" name="TextBox 3"/>
          <p:cNvSpPr txBox="1"/>
          <p:nvPr/>
        </p:nvSpPr>
        <p:spPr>
          <a:xfrm>
            <a:off x="0" y="6644699"/>
            <a:ext cx="8716297" cy="200055"/>
          </a:xfrm>
          <a:prstGeom prst="rect">
            <a:avLst/>
          </a:prstGeom>
          <a:noFill/>
        </p:spPr>
        <p:txBody>
          <a:bodyPr wrap="square" rtlCol="0">
            <a:spAutoFit/>
          </a:bodyPr>
          <a:lstStyle/>
          <a:p>
            <a:r>
              <a:rPr lang="en-US" sz="700" dirty="0" smtClean="0"/>
              <a:t>Photo credit: http</a:t>
            </a:r>
            <a:r>
              <a:rPr lang="en-US" sz="700" dirty="0"/>
              <a:t>://qsota.com/baby-coughing-at-night-during-sleep/</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8652" y="3517995"/>
            <a:ext cx="3810000" cy="2581275"/>
          </a:xfrm>
          <a:prstGeom prst="rect">
            <a:avLst/>
          </a:prstGeom>
        </p:spPr>
      </p:pic>
    </p:spTree>
    <p:extLst>
      <p:ext uri="{BB962C8B-B14F-4D97-AF65-F5344CB8AC3E}">
        <p14:creationId xmlns:p14="http://schemas.microsoft.com/office/powerpoint/2010/main" val="74856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Signs of Whooping Cough</a:t>
            </a:r>
            <a:endParaRPr lang="en-US" dirty="0"/>
          </a:p>
        </p:txBody>
      </p:sp>
      <p:sp>
        <p:nvSpPr>
          <p:cNvPr id="3" name="Content Placeholder 2"/>
          <p:cNvSpPr>
            <a:spLocks noGrp="1"/>
          </p:cNvSpPr>
          <p:nvPr>
            <p:ph idx="1"/>
          </p:nvPr>
        </p:nvSpPr>
        <p:spPr/>
        <p:txBody>
          <a:bodyPr/>
          <a:lstStyle/>
          <a:p>
            <a:r>
              <a:rPr lang="en-US" dirty="0" smtClean="0"/>
              <a:t>Whooping cough seems like a cold </a:t>
            </a:r>
            <a:r>
              <a:rPr lang="en-US" dirty="0"/>
              <a:t>at </a:t>
            </a:r>
            <a:r>
              <a:rPr lang="en-US" dirty="0" smtClean="0"/>
              <a:t>first. Your child can experience coughing</a:t>
            </a:r>
            <a:r>
              <a:rPr lang="en-US" dirty="0"/>
              <a:t>, sneezing, runny nose </a:t>
            </a:r>
            <a:r>
              <a:rPr lang="en-US" dirty="0" smtClean="0"/>
              <a:t>and a  </a:t>
            </a:r>
            <a:r>
              <a:rPr lang="en-US" dirty="0"/>
              <a:t>low </a:t>
            </a:r>
            <a:r>
              <a:rPr lang="en-US" dirty="0" smtClean="0"/>
              <a:t>fever.</a:t>
            </a:r>
          </a:p>
          <a:p>
            <a:r>
              <a:rPr lang="en-US" dirty="0" smtClean="0"/>
              <a:t>Children will cough nonstop and have trouble breathing</a:t>
            </a:r>
          </a:p>
          <a:p>
            <a:r>
              <a:rPr lang="en-US" dirty="0" smtClean="0"/>
              <a:t>For kids, the cough often has a “whoop” sound:</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828" y="4251489"/>
            <a:ext cx="3385793" cy="2141336"/>
          </a:xfrm>
          <a:prstGeom prst="rect">
            <a:avLst/>
          </a:prstGeom>
        </p:spPr>
      </p:pic>
      <p:sp>
        <p:nvSpPr>
          <p:cNvPr id="5" name="TextBox 4"/>
          <p:cNvSpPr txBox="1"/>
          <p:nvPr/>
        </p:nvSpPr>
        <p:spPr>
          <a:xfrm>
            <a:off x="74295" y="6588695"/>
            <a:ext cx="8976360" cy="200055"/>
          </a:xfrm>
          <a:prstGeom prst="rect">
            <a:avLst/>
          </a:prstGeom>
          <a:noFill/>
        </p:spPr>
        <p:txBody>
          <a:bodyPr wrap="square" rtlCol="0">
            <a:spAutoFit/>
          </a:bodyPr>
          <a:lstStyle/>
          <a:p>
            <a:r>
              <a:rPr lang="en-US" sz="700" dirty="0"/>
              <a:t>Photo Credit: http://www.myvmc.com/videos/coughing-children/</a:t>
            </a:r>
          </a:p>
        </p:txBody>
      </p:sp>
    </p:spTree>
    <p:extLst>
      <p:ext uri="{BB962C8B-B14F-4D97-AF65-F5344CB8AC3E}">
        <p14:creationId xmlns:p14="http://schemas.microsoft.com/office/powerpoint/2010/main" val="4072647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96" y="325083"/>
            <a:ext cx="8583168" cy="1336956"/>
          </a:xfrm>
        </p:spPr>
        <p:txBody>
          <a:bodyPr/>
          <a:lstStyle/>
          <a:p>
            <a:r>
              <a:rPr lang="en-US" dirty="0" smtClean="0"/>
              <a:t>But whooping cough in babies  is different </a:t>
            </a:r>
            <a:r>
              <a:rPr lang="en-US" u="sng" dirty="0" smtClean="0"/>
              <a:t>and</a:t>
            </a:r>
            <a:r>
              <a:rPr lang="en-US" dirty="0" smtClean="0"/>
              <a:t> more dangerous</a:t>
            </a:r>
            <a:endParaRPr lang="en-US" dirty="0"/>
          </a:p>
        </p:txBody>
      </p:sp>
      <p:sp>
        <p:nvSpPr>
          <p:cNvPr id="3" name="Content Placeholder 2"/>
          <p:cNvSpPr>
            <a:spLocks noGrp="1"/>
          </p:cNvSpPr>
          <p:nvPr>
            <p:ph idx="1"/>
          </p:nvPr>
        </p:nvSpPr>
        <p:spPr>
          <a:xfrm>
            <a:off x="652969" y="1958420"/>
            <a:ext cx="8183245" cy="4343400"/>
          </a:xfrm>
        </p:spPr>
        <p:txBody>
          <a:bodyPr>
            <a:normAutofit/>
          </a:bodyPr>
          <a:lstStyle/>
          <a:p>
            <a:pPr lvl="8"/>
            <a:r>
              <a:rPr lang="en-US" sz="2400" dirty="0" smtClean="0"/>
              <a:t>Babies </a:t>
            </a:r>
            <a:r>
              <a:rPr lang="en-US" sz="2400" dirty="0"/>
              <a:t>also show cold symptoms but </a:t>
            </a:r>
            <a:r>
              <a:rPr lang="en-US" sz="2400" dirty="0" smtClean="0"/>
              <a:t>they might not cough; they can simply </a:t>
            </a:r>
            <a:r>
              <a:rPr lang="en-US" sz="2400" dirty="0"/>
              <a:t>stop breathing. </a:t>
            </a:r>
            <a:endParaRPr lang="en-US" sz="2400" dirty="0" smtClean="0"/>
          </a:p>
          <a:p>
            <a:pPr lvl="8"/>
            <a:r>
              <a:rPr lang="en-US" sz="2400" dirty="0" smtClean="0"/>
              <a:t>Tiny babies aren’t strong enough to cough through the mucus </a:t>
            </a:r>
          </a:p>
          <a:p>
            <a:pPr lvl="8"/>
            <a:r>
              <a:rPr lang="en-US" sz="2400" dirty="0" smtClean="0"/>
              <a:t>They </a:t>
            </a:r>
            <a:r>
              <a:rPr lang="en-US" sz="2400" dirty="0"/>
              <a:t>can turn blue from </a:t>
            </a:r>
            <a:r>
              <a:rPr lang="en-US" sz="2400" dirty="0" smtClean="0"/>
              <a:t>lack </a:t>
            </a:r>
            <a:r>
              <a:rPr lang="en-US" sz="2400" dirty="0"/>
              <a:t>of </a:t>
            </a:r>
            <a:r>
              <a:rPr lang="en-US" sz="2400" dirty="0" smtClean="0"/>
              <a:t>air</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296" y="1725562"/>
            <a:ext cx="2606878" cy="3738715"/>
          </a:xfrm>
          <a:prstGeom prst="rect">
            <a:avLst/>
          </a:prstGeom>
        </p:spPr>
      </p:pic>
      <p:sp>
        <p:nvSpPr>
          <p:cNvPr id="8" name="TextBox 7"/>
          <p:cNvSpPr txBox="1"/>
          <p:nvPr/>
        </p:nvSpPr>
        <p:spPr>
          <a:xfrm>
            <a:off x="0" y="6611216"/>
            <a:ext cx="8219255" cy="200055"/>
          </a:xfrm>
          <a:prstGeom prst="rect">
            <a:avLst/>
          </a:prstGeom>
          <a:noFill/>
        </p:spPr>
        <p:txBody>
          <a:bodyPr wrap="square" rtlCol="0">
            <a:spAutoFit/>
          </a:bodyPr>
          <a:lstStyle/>
          <a:p>
            <a:r>
              <a:rPr lang="en-US" sz="700" dirty="0"/>
              <a:t>Photo </a:t>
            </a:r>
            <a:r>
              <a:rPr lang="en-US" sz="700" dirty="0" smtClean="0"/>
              <a:t>credit: http</a:t>
            </a:r>
            <a:r>
              <a:rPr lang="en-US" sz="700" dirty="0"/>
              <a:t>://www.searchamelia.com/how-to-whip-whooping-cough-preventing-pertussis </a:t>
            </a:r>
          </a:p>
        </p:txBody>
      </p:sp>
    </p:spTree>
    <p:extLst>
      <p:ext uri="{BB962C8B-B14F-4D97-AF65-F5344CB8AC3E}">
        <p14:creationId xmlns:p14="http://schemas.microsoft.com/office/powerpoint/2010/main" val="2585667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bad is it for babies?</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Babies less than one year old are at greatest risk of dying </a:t>
            </a:r>
          </a:p>
          <a:p>
            <a:r>
              <a:rPr lang="en-US" dirty="0" smtClean="0"/>
              <a:t>About half of babies younger than one year old who get whooping cough have to go to the hospital, and 10-20 babies die from it every year.       </a:t>
            </a:r>
          </a:p>
          <a:p>
            <a:r>
              <a:rPr lang="en-US" dirty="0"/>
              <a:t>Infants are more likely to have </a:t>
            </a:r>
            <a:r>
              <a:rPr lang="en-US" dirty="0" smtClean="0"/>
              <a:t>other complications </a:t>
            </a:r>
            <a:r>
              <a:rPr lang="en-US" dirty="0"/>
              <a:t>from whooping cough, such as brain </a:t>
            </a:r>
            <a:r>
              <a:rPr lang="en-US" dirty="0" smtClean="0"/>
              <a:t>damage</a:t>
            </a:r>
          </a:p>
          <a:p>
            <a:endParaRPr lang="en-US" dirty="0" smtClean="0"/>
          </a:p>
        </p:txBody>
      </p:sp>
    </p:spTree>
    <p:extLst>
      <p:ext uri="{BB962C8B-B14F-4D97-AF65-F5344CB8AC3E}">
        <p14:creationId xmlns:p14="http://schemas.microsoft.com/office/powerpoint/2010/main" val="3383464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97770"/>
            <a:ext cx="8042276" cy="1336956"/>
          </a:xfrm>
        </p:spPr>
        <p:txBody>
          <a:bodyPr/>
          <a:lstStyle/>
          <a:p>
            <a:r>
              <a:rPr lang="en-US" dirty="0" smtClean="0"/>
              <a:t>Why is Whooping Cough a Problem?</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Whooping cough is becoming more common in Georgia and throughout the United States.  </a:t>
            </a:r>
          </a:p>
          <a:p>
            <a:pPr marL="0" indent="0">
              <a:buNone/>
            </a:pPr>
            <a:endParaRPr lang="en-US" dirty="0" smtClean="0"/>
          </a:p>
          <a:p>
            <a:r>
              <a:rPr lang="en-US" dirty="0" smtClean="0"/>
              <a:t>This makes it more likely that you or your baby could catch the illness.  </a:t>
            </a:r>
          </a:p>
          <a:p>
            <a:pPr marL="0" indent="0">
              <a:buNone/>
            </a:pPr>
            <a:endParaRPr lang="en-US" dirty="0" smtClean="0"/>
          </a:p>
          <a:p>
            <a:r>
              <a:rPr lang="en-US" dirty="0" smtClean="0"/>
              <a:t>What can you do?</a:t>
            </a:r>
          </a:p>
        </p:txBody>
      </p:sp>
    </p:spTree>
    <p:extLst>
      <p:ext uri="{BB962C8B-B14F-4D97-AF65-F5344CB8AC3E}">
        <p14:creationId xmlns:p14="http://schemas.microsoft.com/office/powerpoint/2010/main" val="142694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Whooping Cough</a:t>
            </a:r>
            <a:endParaRPr lang="en-US" dirty="0"/>
          </a:p>
        </p:txBody>
      </p:sp>
      <p:sp>
        <p:nvSpPr>
          <p:cNvPr id="3" name="Content Placeholder 2"/>
          <p:cNvSpPr>
            <a:spLocks noGrp="1"/>
          </p:cNvSpPr>
          <p:nvPr>
            <p:ph idx="1"/>
          </p:nvPr>
        </p:nvSpPr>
        <p:spPr/>
        <p:txBody>
          <a:bodyPr/>
          <a:lstStyle/>
          <a:p>
            <a:r>
              <a:rPr lang="en-US" dirty="0" smtClean="0"/>
              <a:t>Vaccinations against whooping cough are the best way to protect yourself</a:t>
            </a:r>
          </a:p>
          <a:p>
            <a:r>
              <a:rPr lang="en-US" dirty="0" smtClean="0"/>
              <a:t>What is a vaccine? </a:t>
            </a:r>
          </a:p>
          <a:p>
            <a:pPr lvl="1"/>
            <a:r>
              <a:rPr lang="en-US" dirty="0" smtClean="0"/>
              <a:t>A vaccine is a shot that helps the body prevent sickness</a:t>
            </a:r>
          </a:p>
          <a:p>
            <a:pPr lvl="1"/>
            <a:r>
              <a:rPr lang="en-US" dirty="0" smtClean="0"/>
              <a:t>You must get a vaccine BEFORE you get sick</a:t>
            </a:r>
          </a:p>
          <a:p>
            <a:pPr marL="349250" lvl="1" indent="0">
              <a:buNone/>
            </a:pPr>
            <a:endParaRPr lang="en-US" dirty="0"/>
          </a:p>
          <a:p>
            <a:pPr lvl="1"/>
            <a:endParaRPr lang="en-US" dirty="0" smtClean="0"/>
          </a:p>
        </p:txBody>
      </p:sp>
      <p:sp>
        <p:nvSpPr>
          <p:cNvPr id="4" name="TextBox 3"/>
          <p:cNvSpPr txBox="1"/>
          <p:nvPr/>
        </p:nvSpPr>
        <p:spPr>
          <a:xfrm>
            <a:off x="-50800" y="6676578"/>
            <a:ext cx="9144000" cy="200055"/>
          </a:xfrm>
          <a:prstGeom prst="rect">
            <a:avLst/>
          </a:prstGeom>
          <a:noFill/>
        </p:spPr>
        <p:txBody>
          <a:bodyPr wrap="square" rtlCol="0">
            <a:spAutoFit/>
          </a:bodyPr>
          <a:lstStyle/>
          <a:p>
            <a:r>
              <a:rPr lang="en-US" sz="700" dirty="0" smtClean="0"/>
              <a:t>Photo credit: http</a:t>
            </a:r>
            <a:r>
              <a:rPr lang="en-US" sz="700" dirty="0"/>
              <a:t>://www.who.int/influenza/vaccines/en/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4710" y="4191558"/>
            <a:ext cx="4218037" cy="2256504"/>
          </a:xfrm>
          <a:prstGeom prst="rect">
            <a:avLst/>
          </a:prstGeom>
        </p:spPr>
      </p:pic>
    </p:spTree>
    <p:extLst>
      <p:ext uri="{BB962C8B-B14F-4D97-AF65-F5344CB8AC3E}">
        <p14:creationId xmlns:p14="http://schemas.microsoft.com/office/powerpoint/2010/main" val="1942337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Whooping Cough</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Babies should get their first shot for whooping cough when they are 2 months old.  </a:t>
            </a:r>
          </a:p>
          <a:p>
            <a:pPr marL="0" indent="0">
              <a:buNone/>
            </a:pPr>
            <a:endParaRPr lang="en-US" dirty="0" smtClean="0"/>
          </a:p>
          <a:p>
            <a:r>
              <a:rPr lang="en-US" dirty="0" smtClean="0"/>
              <a:t>Before 2 months, they are very vulnerable but still too young to get shots. </a:t>
            </a:r>
          </a:p>
        </p:txBody>
      </p:sp>
      <p:sp>
        <p:nvSpPr>
          <p:cNvPr id="4" name="TextBox 3"/>
          <p:cNvSpPr txBox="1"/>
          <p:nvPr/>
        </p:nvSpPr>
        <p:spPr>
          <a:xfrm>
            <a:off x="0" y="6660118"/>
            <a:ext cx="9001125" cy="184666"/>
          </a:xfrm>
          <a:prstGeom prst="rect">
            <a:avLst/>
          </a:prstGeom>
          <a:noFill/>
        </p:spPr>
        <p:txBody>
          <a:bodyPr wrap="square" rtlCol="0">
            <a:spAutoFit/>
          </a:bodyPr>
          <a:lstStyle/>
          <a:p>
            <a:r>
              <a:rPr lang="en-US" sz="600" dirty="0" smtClean="0"/>
              <a:t>Photo credit: http</a:t>
            </a:r>
            <a:r>
              <a:rPr lang="en-US" sz="600" dirty="0"/>
              <a:t>://www.cdc.gov/pertussis/outbreaks/about.html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7675" y="4621470"/>
            <a:ext cx="4886325" cy="2223314"/>
          </a:xfrm>
          <a:prstGeom prst="rect">
            <a:avLst/>
          </a:prstGeom>
        </p:spPr>
      </p:pic>
    </p:spTree>
    <p:extLst>
      <p:ext uri="{BB962C8B-B14F-4D97-AF65-F5344CB8AC3E}">
        <p14:creationId xmlns:p14="http://schemas.microsoft.com/office/powerpoint/2010/main" val="3440386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Whooping Cough</a:t>
            </a:r>
            <a:endParaRPr lang="en-US" dirty="0"/>
          </a:p>
        </p:txBody>
      </p:sp>
      <p:sp>
        <p:nvSpPr>
          <p:cNvPr id="3" name="Content Placeholder 2"/>
          <p:cNvSpPr>
            <a:spLocks noGrp="1"/>
          </p:cNvSpPr>
          <p:nvPr>
            <p:ph idx="1"/>
          </p:nvPr>
        </p:nvSpPr>
        <p:spPr/>
        <p:txBody>
          <a:bodyPr>
            <a:normAutofit/>
          </a:bodyPr>
          <a:lstStyle/>
          <a:p>
            <a:r>
              <a:rPr lang="en-US" dirty="0" smtClean="0"/>
              <a:t>You can protect your baby during the first 2 months by </a:t>
            </a:r>
            <a:r>
              <a:rPr lang="en-US" u="sng" dirty="0" smtClean="0"/>
              <a:t>getting the whooping cough shot while you are pregnant</a:t>
            </a:r>
            <a:r>
              <a:rPr lang="en-US" dirty="0" smtClean="0"/>
              <a:t>.  </a:t>
            </a:r>
          </a:p>
          <a:p>
            <a:pPr lvl="0"/>
            <a:r>
              <a:rPr lang="en-US" dirty="0" smtClean="0"/>
              <a:t>Your body’s response to the vaccine helps protect your fetus.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1081" y="3900489"/>
            <a:ext cx="3686175" cy="2043112"/>
          </a:xfrm>
          <a:prstGeom prst="rect">
            <a:avLst/>
          </a:prstGeom>
        </p:spPr>
      </p:pic>
      <p:sp>
        <p:nvSpPr>
          <p:cNvPr id="5" name="Rectangle 4"/>
          <p:cNvSpPr/>
          <p:nvPr/>
        </p:nvSpPr>
        <p:spPr>
          <a:xfrm>
            <a:off x="0" y="6688723"/>
            <a:ext cx="8859838" cy="169277"/>
          </a:xfrm>
          <a:prstGeom prst="rect">
            <a:avLst/>
          </a:prstGeom>
        </p:spPr>
        <p:txBody>
          <a:bodyPr wrap="square">
            <a:spAutoFit/>
          </a:bodyPr>
          <a:lstStyle/>
          <a:p>
            <a:r>
              <a:rPr lang="en-US" sz="500" dirty="0"/>
              <a:t>Photo credit: http://abcnews.go.com/topics/lifestyle/health/whooping-cough.htm</a:t>
            </a:r>
          </a:p>
        </p:txBody>
      </p:sp>
    </p:spTree>
    <p:extLst>
      <p:ext uri="{BB962C8B-B14F-4D97-AF65-F5344CB8AC3E}">
        <p14:creationId xmlns:p14="http://schemas.microsoft.com/office/powerpoint/2010/main" val="43095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510</TotalTime>
  <Words>948</Words>
  <Application>Microsoft Office PowerPoint</Application>
  <PresentationFormat>On-screen Show (4:3)</PresentationFormat>
  <Paragraphs>114</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News Gothic MT</vt:lpstr>
      <vt:lpstr>Wingdings 2</vt:lpstr>
      <vt:lpstr>Breeze</vt:lpstr>
      <vt:lpstr>Tdap: The Whooping Cough Vaccine</vt:lpstr>
      <vt:lpstr>What is Whooping Cough?</vt:lpstr>
      <vt:lpstr>Traditional Signs of Whooping Cough</vt:lpstr>
      <vt:lpstr>But whooping cough in babies  is different and more dangerous</vt:lpstr>
      <vt:lpstr>How bad is it for babies?</vt:lpstr>
      <vt:lpstr>Why is Whooping Cough a Problem?</vt:lpstr>
      <vt:lpstr>Preventing Whooping Cough</vt:lpstr>
      <vt:lpstr>Preventing Whooping Cough</vt:lpstr>
      <vt:lpstr>Preventing Whooping Cough</vt:lpstr>
      <vt:lpstr>How vaccines during pregnancy work</vt:lpstr>
      <vt:lpstr>About the Tdap Vaccine</vt:lpstr>
      <vt:lpstr>PowerPoint Presentation</vt:lpstr>
      <vt:lpstr>Common Questions</vt:lpstr>
      <vt:lpstr>Common Questions</vt:lpstr>
      <vt:lpstr>        More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Tdap Vaccination in Pregnancy</dc:title>
  <dc:creator>amelia mazzei</dc:creator>
  <cp:lastModifiedBy>Fils-Aime, Rebecca</cp:lastModifiedBy>
  <cp:revision>47</cp:revision>
  <cp:lastPrinted>2016-12-08T17:57:26Z</cp:lastPrinted>
  <dcterms:created xsi:type="dcterms:W3CDTF">2016-05-01T17:27:15Z</dcterms:created>
  <dcterms:modified xsi:type="dcterms:W3CDTF">2017-01-16T18:25:28Z</dcterms:modified>
</cp:coreProperties>
</file>